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theme/theme1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sldIdLst>
    <p:sldId id="267" r:id="rId2"/>
    <p:sldId id="354" r:id="rId3"/>
    <p:sldId id="343" r:id="rId4"/>
    <p:sldId id="372" r:id="rId5"/>
    <p:sldId id="373" r:id="rId6"/>
    <p:sldId id="374" r:id="rId7"/>
    <p:sldId id="371" r:id="rId8"/>
    <p:sldId id="370" r:id="rId9"/>
    <p:sldId id="369" r:id="rId10"/>
    <p:sldId id="363" r:id="rId11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636363"/>
        </a:solidFill>
        <a:latin typeface="Arial" panose="020B0604020202020204" pitchFamily="34" charset="0"/>
        <a:ea typeface="ヒラギノ角ゴ ProN W3"/>
        <a:cs typeface="ヒラギノ角ゴ ProN W3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AE9"/>
    <a:srgbClr val="EC6EDA"/>
    <a:srgbClr val="282828"/>
    <a:srgbClr val="00988E"/>
    <a:srgbClr val="9E9E9E"/>
    <a:srgbClr val="4D4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85793" autoAdjust="0"/>
  </p:normalViewPr>
  <p:slideViewPr>
    <p:cSldViewPr>
      <p:cViewPr varScale="1">
        <p:scale>
          <a:sx n="25" d="100"/>
          <a:sy n="25" d="100"/>
        </p:scale>
        <p:origin x="924" y="3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barnet.local\userareas\home1\Gordon.Rice\SEAM%20Discussions%20Completed%20Master%20Sheet%2023_3_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barnet.local\userareas\home1\Gordon.Rice\SEAM%20Discussions%20Completed%20Master%20Sheet%2023_3_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barnet.local\userareas\home1\Gordon.Rice\SEAM%20Discussions%20Completed%20Master%20Sheet%2023_3_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barnet.local\userareas\home1\Gordon.Rice\SEAM%20Discussions%20Completed%20Master%20Sheet%2023_3_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of Young Person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Sheet5!$E$4:$E$10</c:f>
              <c:strCache>
                <c:ptCount val="7"/>
                <c:pt idx="0">
                  <c:v>Age 12</c:v>
                </c:pt>
                <c:pt idx="1">
                  <c:v>Age 13</c:v>
                </c:pt>
                <c:pt idx="2">
                  <c:v>Age 14</c:v>
                </c:pt>
                <c:pt idx="3">
                  <c:v>Age 15</c:v>
                </c:pt>
                <c:pt idx="4">
                  <c:v>Age 16</c:v>
                </c:pt>
                <c:pt idx="5">
                  <c:v>Age 17</c:v>
                </c:pt>
                <c:pt idx="6">
                  <c:v>Age 18</c:v>
                </c:pt>
              </c:strCache>
            </c:strRef>
          </c:cat>
          <c:val>
            <c:numRef>
              <c:f>Sheet5!$F$4:$F$10</c:f>
              <c:numCache>
                <c:formatCode>General</c:formatCode>
                <c:ptCount val="7"/>
                <c:pt idx="0">
                  <c:v>4</c:v>
                </c:pt>
                <c:pt idx="1">
                  <c:v>11</c:v>
                </c:pt>
                <c:pt idx="2">
                  <c:v>14</c:v>
                </c:pt>
                <c:pt idx="3">
                  <c:v>18</c:v>
                </c:pt>
                <c:pt idx="4">
                  <c:v>31</c:v>
                </c:pt>
                <c:pt idx="5">
                  <c:v>16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D-49B7-92F4-9FDC8745F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7713656"/>
        <c:axId val="597713984"/>
      </c:barChart>
      <c:catAx>
        <c:axId val="59771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13984"/>
        <c:crosses val="autoZero"/>
        <c:auto val="1"/>
        <c:lblAlgn val="ctr"/>
        <c:lblOffset val="100"/>
        <c:noMultiLvlLbl val="0"/>
      </c:catAx>
      <c:valAx>
        <c:axId val="5977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1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Ethnicity of Young Person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Sheet5!$E$17:$E$31</c:f>
              <c:strCache>
                <c:ptCount val="15"/>
                <c:pt idx="0">
                  <c:v>Mixed White &amp; Asian</c:v>
                </c:pt>
                <c:pt idx="1">
                  <c:v>Gypsy/Roma</c:v>
                </c:pt>
                <c:pt idx="2">
                  <c:v>Asian/Asian British Indian</c:v>
                </c:pt>
                <c:pt idx="3">
                  <c:v>Mixed White &amp; Black African</c:v>
                </c:pt>
                <c:pt idx="4">
                  <c:v>Asian/Asian British Pakistani</c:v>
                </c:pt>
                <c:pt idx="5">
                  <c:v>Asian/Asian British Other</c:v>
                </c:pt>
                <c:pt idx="6">
                  <c:v>White Irish</c:v>
                </c:pt>
                <c:pt idx="7">
                  <c:v>Mixed White &amp; Black Caribbean</c:v>
                </c:pt>
                <c:pt idx="8">
                  <c:v>Black/Black British African</c:v>
                </c:pt>
                <c:pt idx="9">
                  <c:v>Black/Black British Caribbean</c:v>
                </c:pt>
                <c:pt idx="10">
                  <c:v>Mixed Other</c:v>
                </c:pt>
                <c:pt idx="11">
                  <c:v>Black/Black British Other</c:v>
                </c:pt>
                <c:pt idx="12">
                  <c:v>White Other</c:v>
                </c:pt>
                <c:pt idx="13">
                  <c:v>Any Other Ethnic Group</c:v>
                </c:pt>
                <c:pt idx="14">
                  <c:v>White British</c:v>
                </c:pt>
              </c:strCache>
            </c:strRef>
          </c:cat>
          <c:val>
            <c:numRef>
              <c:f>Sheet5!$F$17:$F$31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7</c:v>
                </c:pt>
                <c:pt idx="12">
                  <c:v>11</c:v>
                </c:pt>
                <c:pt idx="13">
                  <c:v>11</c:v>
                </c:pt>
                <c:pt idx="1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9-44D7-B725-3F1872CBE1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3197864"/>
        <c:axId val="654967784"/>
      </c:barChart>
      <c:catAx>
        <c:axId val="593197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67784"/>
        <c:crosses val="autoZero"/>
        <c:auto val="1"/>
        <c:lblAlgn val="ctr"/>
        <c:lblOffset val="100"/>
        <c:noMultiLvlLbl val="0"/>
      </c:catAx>
      <c:valAx>
        <c:axId val="654967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9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Responsible</a:t>
            </a:r>
            <a:r>
              <a:rPr lang="en-US" baseline="0"/>
              <a:t> </a:t>
            </a:r>
            <a:r>
              <a:rPr lang="en-US"/>
              <a:t>Team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Team!$D$4:$D$9</c:f>
              <c:strCache>
                <c:ptCount val="6"/>
                <c:pt idx="0">
                  <c:v>Children In Care Team</c:v>
                </c:pt>
                <c:pt idx="1">
                  <c:v>Duty &amp; Assessment Team</c:v>
                </c:pt>
                <c:pt idx="2">
                  <c:v>Family Support  Team</c:v>
                </c:pt>
                <c:pt idx="3">
                  <c:v>Intervention &amp; Planning Team</c:v>
                </c:pt>
                <c:pt idx="4">
                  <c:v>Onwards &amp; Upwards</c:v>
                </c:pt>
                <c:pt idx="5">
                  <c:v>REACH</c:v>
                </c:pt>
              </c:strCache>
            </c:strRef>
          </c:cat>
          <c:val>
            <c:numRef>
              <c:f>Team!$E$4:$E$9</c:f>
              <c:numCache>
                <c:formatCode>General</c:formatCode>
                <c:ptCount val="6"/>
                <c:pt idx="0">
                  <c:v>7</c:v>
                </c:pt>
                <c:pt idx="1">
                  <c:v>19</c:v>
                </c:pt>
                <c:pt idx="2">
                  <c:v>1</c:v>
                </c:pt>
                <c:pt idx="3">
                  <c:v>34</c:v>
                </c:pt>
                <c:pt idx="4">
                  <c:v>19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6-486C-B798-0D4FBD4D2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2539528"/>
        <c:axId val="652547072"/>
      </c:barChart>
      <c:catAx>
        <c:axId val="652539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47072"/>
        <c:crosses val="autoZero"/>
        <c:auto val="1"/>
        <c:lblAlgn val="ctr"/>
        <c:lblOffset val="100"/>
        <c:noMultiLvlLbl val="0"/>
      </c:catAx>
      <c:valAx>
        <c:axId val="65254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53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Sheet5!$A$130</c:f>
              <c:strCache>
                <c:ptCount val="1"/>
                <c:pt idx="0">
                  <c:v>Mean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Sheet5!$B$129:$J$129</c:f>
              <c:strCache>
                <c:ptCount val="9"/>
                <c:pt idx="0">
                  <c:v>Recognition of abusive and exploitative behaviour receipt of unexplained gifts money</c:v>
                </c:pt>
                <c:pt idx="1">
                  <c:v>Distrust of Authority figure disengagement Education school</c:v>
                </c:pt>
                <c:pt idx="2">
                  <c:v>Gangs. Association with Criminals/ Adults who Pose a Risk</c:v>
                </c:pt>
                <c:pt idx="3">
                  <c:v>Use of Technology - Social Media - Sexual Bullying</c:v>
                </c:pt>
                <c:pt idx="4">
                  <c:v>Absent / Missing</c:v>
                </c:pt>
                <c:pt idx="5">
                  <c:v>Familial Concerns Parent/Carer – Young Person Relationship</c:v>
                </c:pt>
                <c:pt idx="6">
                  <c:v>Sexual Health - Activities and Awareness</c:v>
                </c:pt>
                <c:pt idx="7">
                  <c:v>Alcohol and Drug Use</c:v>
                </c:pt>
                <c:pt idx="8">
                  <c:v>Emotional and Physical Condition</c:v>
                </c:pt>
              </c:strCache>
            </c:strRef>
          </c:cat>
          <c:val>
            <c:numRef>
              <c:f>Sheet5!$B$130:$J$130</c:f>
              <c:numCache>
                <c:formatCode>0.00</c:formatCode>
                <c:ptCount val="9"/>
                <c:pt idx="0">
                  <c:v>3.1458333333333335</c:v>
                </c:pt>
                <c:pt idx="1">
                  <c:v>2.5729166666666665</c:v>
                </c:pt>
                <c:pt idx="2">
                  <c:v>3.1666666666666665</c:v>
                </c:pt>
                <c:pt idx="3">
                  <c:v>2.3645833333333335</c:v>
                </c:pt>
                <c:pt idx="4">
                  <c:v>2.8541666666666665</c:v>
                </c:pt>
                <c:pt idx="5">
                  <c:v>3.28125</c:v>
                </c:pt>
                <c:pt idx="6">
                  <c:v>2.53125</c:v>
                </c:pt>
                <c:pt idx="7">
                  <c:v>2.7291666666666665</c:v>
                </c:pt>
                <c:pt idx="8">
                  <c:v>2.5520833333333335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0-4B3C-BBC6-805D10637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390456"/>
        <c:axId val="674386848"/>
      </c:barChart>
      <c:catAx>
        <c:axId val="67439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386848"/>
        <c:crosses val="autoZero"/>
        <c:auto val="1"/>
        <c:lblAlgn val="ctr"/>
        <c:lblOffset val="100"/>
        <c:noMultiLvlLbl val="0"/>
      </c:catAx>
      <c:valAx>
        <c:axId val="67438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390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CACB1E-CD5D-47CA-BB47-515FA4B761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ヒラギノ角ゴ ProN W3" pitchFamily="12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88381-2A4D-4382-80D3-42C69AF77D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ヒラギノ角ゴ ProN W3" pitchFamily="123" charset="-128"/>
                <a:cs typeface="+mn-cs"/>
              </a:defRPr>
            </a:lvl1pPr>
          </a:lstStyle>
          <a:p>
            <a:pPr>
              <a:defRPr/>
            </a:pPr>
            <a:fld id="{86405BE6-CF13-447B-BE63-76E2282841F6}" type="datetimeFigureOut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621E79-2CC8-47F5-9328-271D1301F2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077667-BF20-4615-997D-05BA358FB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98BCB-225B-4D32-B367-4E79EDAAEA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ヒラギノ角ゴ ProN W3" pitchFamily="12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997D6-F4E1-4F01-B84F-8789AC802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N W3" pitchFamily="123" charset="-128"/>
                <a:cs typeface="+mn-cs"/>
              </a:defRPr>
            </a:lvl1pPr>
          </a:lstStyle>
          <a:p>
            <a:pPr>
              <a:defRPr/>
            </a:pPr>
            <a:fld id="{2BF92974-D4EA-4A74-A5A8-A13613E062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E6C93A1-23C3-4D2E-88B0-D64E1E954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69CA91-1F60-40A1-B94C-49607A3ED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CSE - Gangs, </a:t>
            </a:r>
          </a:p>
          <a:p>
            <a:endParaRPr lang="en-GB" altLang="en-US"/>
          </a:p>
          <a:p>
            <a:r>
              <a:rPr lang="en-GB" altLang="en-US"/>
              <a:t>Four key messages </a:t>
            </a:r>
          </a:p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CFC62-3EB4-4E20-A972-3C0CC16CE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C7124-A31C-40BE-8D55-6EEA785B0746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752" y="484313"/>
            <a:ext cx="11737304" cy="36003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752" y="4228728"/>
            <a:ext cx="11737304" cy="4320479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992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268288"/>
            <a:ext cx="11593288" cy="1206227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60" y="1780456"/>
            <a:ext cx="11593288" cy="6620594"/>
          </a:xfrm>
        </p:spPr>
        <p:txBody>
          <a:bodyPr/>
          <a:lstStyle>
            <a:lvl1pPr marL="457200" indent="-457200" algn="l">
              <a:buClr>
                <a:srgbClr val="00988E"/>
              </a:buClr>
              <a:buFont typeface="Arial"/>
              <a:buChar char="•"/>
              <a:defRPr sz="3000"/>
            </a:lvl1pPr>
            <a:lvl2pPr marL="457200" indent="-457200" algn="l">
              <a:buClr>
                <a:srgbClr val="00988E"/>
              </a:buClr>
              <a:buFont typeface="Arial"/>
              <a:buChar char="•"/>
              <a:defRPr sz="3000"/>
            </a:lvl2pPr>
            <a:lvl3pPr marL="900000" indent="-457200" algn="l">
              <a:buClr>
                <a:srgbClr val="4D4E53"/>
              </a:buClr>
              <a:buFont typeface="Arial"/>
              <a:buChar char="•"/>
              <a:defRPr sz="2800"/>
            </a:lvl3pPr>
            <a:lvl4pPr marL="1332000" indent="-457200" algn="l">
              <a:buClr>
                <a:srgbClr val="9E9E9E"/>
              </a:buClr>
              <a:buFont typeface="Arial"/>
              <a:buChar char="•"/>
              <a:defRPr sz="2400"/>
            </a:lvl4pPr>
            <a:lvl5pPr marL="1800000" indent="-457200" algn="l">
              <a:buClr>
                <a:srgbClr val="9E9E9E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735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268288"/>
            <a:ext cx="11665296" cy="1224000"/>
          </a:xfrm>
        </p:spPr>
        <p:txBody>
          <a:bodyPr anchor="ctr"/>
          <a:lstStyle>
            <a:lvl1pPr algn="ctr">
              <a:defRPr sz="4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760" y="1780456"/>
            <a:ext cx="5568950" cy="6840760"/>
          </a:xfrm>
        </p:spPr>
        <p:txBody>
          <a:bodyPr/>
          <a:lstStyle>
            <a:lvl1pPr marL="457200" indent="-457200" algn="l">
              <a:buClr>
                <a:srgbClr val="00988E"/>
              </a:buClr>
              <a:buFont typeface="Arial"/>
              <a:buChar char="•"/>
              <a:defRPr sz="2800"/>
            </a:lvl1pPr>
            <a:lvl2pPr marL="342900" indent="-342900" algn="l">
              <a:buClr>
                <a:srgbClr val="4D4E53"/>
              </a:buClr>
              <a:buFont typeface="Arial"/>
              <a:buChar char="•"/>
              <a:defRPr sz="2400"/>
            </a:lvl2pPr>
            <a:lvl3pPr marL="342900" indent="-342900" algn="l">
              <a:buClr>
                <a:srgbClr val="9E9E9E"/>
              </a:buClr>
              <a:buFont typeface="Arial"/>
              <a:buChar char="•"/>
              <a:defRPr sz="2000">
                <a:solidFill>
                  <a:srgbClr val="4D4E53"/>
                </a:solidFill>
              </a:defRPr>
            </a:lvl3pPr>
            <a:lvl4pPr marL="285750" indent="-285750" algn="l">
              <a:buClr>
                <a:srgbClr val="9E9E9E"/>
              </a:buClr>
              <a:buFont typeface="Arial"/>
              <a:buChar char="•"/>
              <a:defRPr sz="1800">
                <a:solidFill>
                  <a:srgbClr val="4D4E53"/>
                </a:solidFill>
              </a:defRPr>
            </a:lvl4pPr>
            <a:lvl5pPr marL="285750" indent="-285750" algn="l">
              <a:buClr>
                <a:srgbClr val="9E9E9E"/>
              </a:buClr>
              <a:buFont typeface="Arial"/>
              <a:buChar char="•"/>
              <a:defRPr sz="1800">
                <a:solidFill>
                  <a:srgbClr val="4D4E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106" y="1780456"/>
            <a:ext cx="5568950" cy="6840760"/>
          </a:xfrm>
        </p:spPr>
        <p:txBody>
          <a:bodyPr/>
          <a:lstStyle>
            <a:lvl1pPr marL="457200" indent="-457200" algn="l">
              <a:buClr>
                <a:srgbClr val="00988E"/>
              </a:buClr>
              <a:buFont typeface="Arial"/>
              <a:buChar char="•"/>
              <a:defRPr sz="2800"/>
            </a:lvl1pPr>
            <a:lvl2pPr marL="342900" indent="-342900" algn="l">
              <a:buClr>
                <a:srgbClr val="4D4E53"/>
              </a:buClr>
              <a:buFont typeface="Arial"/>
              <a:buChar char="•"/>
              <a:defRPr sz="2400"/>
            </a:lvl2pPr>
            <a:lvl3pPr marL="342900" indent="-342900" algn="l">
              <a:buClr>
                <a:srgbClr val="9E9E9E"/>
              </a:buClr>
              <a:buFont typeface="Arial"/>
              <a:buChar char="•"/>
              <a:defRPr sz="2000"/>
            </a:lvl3pPr>
            <a:lvl4pPr marL="285750" indent="-285750" algn="l">
              <a:buClr>
                <a:srgbClr val="9E9E9E"/>
              </a:buClr>
              <a:buFont typeface="Arial"/>
              <a:buChar char="•"/>
              <a:defRPr sz="1800"/>
            </a:lvl4pPr>
            <a:lvl5pPr marL="285750" indent="-285750" algn="l">
              <a:buClr>
                <a:srgbClr val="9E9E9E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456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268288"/>
            <a:ext cx="11665296" cy="1224000"/>
          </a:xfrm>
        </p:spPr>
        <p:txBody>
          <a:bodyPr anchor="ctr"/>
          <a:lstStyle>
            <a:lvl1pPr algn="ctr">
              <a:defRPr sz="4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69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652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65" y="6827838"/>
            <a:ext cx="11768484" cy="806450"/>
          </a:xfrm>
        </p:spPr>
        <p:txBody>
          <a:bodyPr/>
          <a:lstStyle>
            <a:lvl1pPr algn="ctr">
              <a:defRPr sz="4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565" y="340296"/>
            <a:ext cx="11768484" cy="638276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-BoldM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565" y="7634288"/>
            <a:ext cx="11768484" cy="1144587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0612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6910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Barn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>
            <a:extLst>
              <a:ext uri="{FF2B5EF4-FFF2-40B4-BE49-F238E27FC236}">
                <a16:creationId xmlns:a16="http://schemas.microsoft.com/office/drawing/2014/main" id="{900045E1-5EE3-4FE3-A9C4-5BE5ACE3EB3A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8480425"/>
            <a:ext cx="13058775" cy="1328738"/>
            <a:chOff x="0" y="0"/>
            <a:chExt cx="24485600" cy="1868741"/>
          </a:xfrm>
        </p:grpSpPr>
        <p:sp>
          <p:nvSpPr>
            <p:cNvPr id="3" name="Shape 22">
              <a:extLst>
                <a:ext uri="{FF2B5EF4-FFF2-40B4-BE49-F238E27FC236}">
                  <a16:creationId xmlns:a16="http://schemas.microsoft.com/office/drawing/2014/main" id="{B99828E2-FBCA-4B7D-856B-2A4AE63BA538}"/>
                </a:ext>
              </a:extLst>
            </p:cNvPr>
            <p:cNvSpPr/>
            <p:nvPr/>
          </p:nvSpPr>
          <p:spPr>
            <a:xfrm>
              <a:off x="0" y="0"/>
              <a:ext cx="24485600" cy="1866508"/>
            </a:xfrm>
            <a:prstGeom prst="rect">
              <a:avLst/>
            </a:prstGeom>
            <a:solidFill>
              <a:srgbClr val="B9D2D8"/>
            </a:solidFill>
            <a:ln w="12700" cap="flat">
              <a:noFill/>
              <a:round/>
            </a:ln>
            <a:effectLst/>
          </p:spPr>
          <p:txBody>
            <a:bodyPr lIns="50800" tIns="50800" rIns="50800" bIns="50800" anchor="ctr"/>
            <a:lstStyle>
              <a:lvl1pPr marL="30163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1pPr>
              <a:lvl2pPr marL="742950" indent="-285750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2pPr>
              <a:lvl3pPr marL="1143000" indent="-228600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3pPr>
              <a:lvl4pPr marL="1600200" indent="-228600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4pPr>
              <a:lvl5pPr marL="2057400" indent="-228600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5pPr>
              <a:lvl6pPr marL="25146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6pPr>
              <a:lvl7pPr marL="29718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7pPr>
              <a:lvl8pPr marL="34290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8pPr>
              <a:lvl9pPr marL="38862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100">
                <a:solidFill>
                  <a:srgbClr val="76767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Shape 23">
              <a:extLst>
                <a:ext uri="{FF2B5EF4-FFF2-40B4-BE49-F238E27FC236}">
                  <a16:creationId xmlns:a16="http://schemas.microsoft.com/office/drawing/2014/main" id="{4BF73D36-DC96-4091-BC52-B56A6BBD288F}"/>
                </a:ext>
              </a:extLst>
            </p:cNvPr>
            <p:cNvSpPr/>
            <p:nvPr/>
          </p:nvSpPr>
          <p:spPr>
            <a:xfrm>
              <a:off x="11906" y="154055"/>
              <a:ext cx="24473694" cy="1714686"/>
            </a:xfrm>
            <a:prstGeom prst="rect">
              <a:avLst/>
            </a:prstGeom>
            <a:solidFill>
              <a:srgbClr val="4CA9AA"/>
            </a:solidFill>
            <a:ln w="12700" cap="flat">
              <a:noFill/>
              <a:round/>
            </a:ln>
            <a:effectLst/>
          </p:spPr>
          <p:txBody>
            <a:bodyPr lIns="50800" tIns="50800" rIns="50800" bIns="50800" anchor="ctr"/>
            <a:lstStyle>
              <a:lvl1pPr marL="30163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1pPr>
              <a:lvl2pPr marL="742950" indent="-285750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2pPr>
              <a:lvl3pPr marL="1143000" indent="-228600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3pPr>
              <a:lvl4pPr marL="1600200" indent="-228600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4pPr>
              <a:lvl5pPr marL="2057400" indent="-228600" defTabSz="690563"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5pPr>
              <a:lvl6pPr marL="25146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6pPr>
              <a:lvl7pPr marL="29718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7pPr>
              <a:lvl8pPr marL="34290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8pPr>
              <a:lvl9pPr marL="3886200" indent="-228600" defTabSz="6905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anose="020B0604020202020204" pitchFamily="34" charset="0"/>
                  <a:ea typeface="ヒラギノ角ゴ ProN W3" pitchFamily="123" charset="-128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100">
                <a:solidFill>
                  <a:srgbClr val="76767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5" name="Barnet logo_W.pdf">
              <a:extLst>
                <a:ext uri="{FF2B5EF4-FFF2-40B4-BE49-F238E27FC236}">
                  <a16:creationId xmlns:a16="http://schemas.microsoft.com/office/drawing/2014/main" id="{3FB8C4F4-AB4A-4D50-9AE6-8D4EED184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0476" y="541059"/>
              <a:ext cx="3022760" cy="81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" name="Shape 26">
            <a:extLst>
              <a:ext uri="{FF2B5EF4-FFF2-40B4-BE49-F238E27FC236}">
                <a16:creationId xmlns:a16="http://schemas.microsoft.com/office/drawing/2014/main" id="{70CDD3BD-9115-4162-B953-B5268FF2F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N W3" pitchFamily="123" charset="-128"/>
                <a:cs typeface="+mn-cs"/>
              </a:defRPr>
            </a:lvl1pPr>
          </a:lstStyle>
          <a:p>
            <a:pPr>
              <a:defRPr/>
            </a:pPr>
            <a:fld id="{3217E3B5-FE8B-46B0-A9E4-5F2064690C8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302098"/>
      </p:ext>
    </p:extLst>
  </p:cSld>
  <p:clrMapOvr>
    <a:masterClrMapping/>
  </p:clrMapOvr>
  <p:transition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1BF3FEC1-B947-4F48-B656-8E6817D8C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68288"/>
            <a:ext cx="116649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57799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-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79D5365-514E-421C-9AFC-6EEC7047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4210050"/>
            <a:ext cx="116649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-BoldMT" charset="0"/>
              </a:rPr>
              <a:t>Click to edit Master text styles</a:t>
            </a:r>
          </a:p>
          <a:p>
            <a:pPr lvl="1"/>
            <a:r>
              <a:rPr lang="en-US" dirty="0">
                <a:sym typeface="Arial-BoldMT" charset="0"/>
              </a:rPr>
              <a:t>Second level</a:t>
            </a:r>
          </a:p>
          <a:p>
            <a:pPr lvl="2"/>
            <a:r>
              <a:rPr lang="en-US" dirty="0">
                <a:sym typeface="Arial-BoldMT" charset="0"/>
              </a:rPr>
              <a:t>Third level</a:t>
            </a:r>
          </a:p>
          <a:p>
            <a:pPr lvl="3"/>
            <a:r>
              <a:rPr lang="en-US" dirty="0">
                <a:sym typeface="Arial-BoldMT" charset="0"/>
              </a:rPr>
              <a:t>Fourth level</a:t>
            </a:r>
          </a:p>
          <a:p>
            <a:pPr lvl="4"/>
            <a:r>
              <a:rPr lang="en-US" dirty="0">
                <a:sym typeface="Arial-BoldMT" charset="0"/>
              </a:rPr>
              <a:t>Fifth level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12BD86C2-E54B-4D69-A64D-7321B18EAA93}"/>
              </a:ext>
            </a:extLst>
          </p:cNvPr>
          <p:cNvSpPr>
            <a:spLocks/>
          </p:cNvSpPr>
          <p:nvPr/>
        </p:nvSpPr>
        <p:spPr bwMode="auto">
          <a:xfrm>
            <a:off x="-12700" y="0"/>
            <a:ext cx="13042900" cy="107950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cs typeface="+mn-cs"/>
            </a:endParaRPr>
          </a:p>
        </p:txBody>
      </p:sp>
      <p:grpSp>
        <p:nvGrpSpPr>
          <p:cNvPr id="1029" name="Group 7">
            <a:extLst>
              <a:ext uri="{FF2B5EF4-FFF2-40B4-BE49-F238E27FC236}">
                <a16:creationId xmlns:a16="http://schemas.microsoft.com/office/drawing/2014/main" id="{C0978A0F-4FB4-4F0D-AFE4-82148A642A0C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8877300"/>
            <a:ext cx="13030200" cy="881063"/>
            <a:chOff x="0" y="0"/>
            <a:chExt cx="8208" cy="554"/>
          </a:xfrm>
        </p:grpSpPr>
        <p:sp>
          <p:nvSpPr>
            <p:cNvPr id="1030" name="Rectangle 4">
              <a:extLst>
                <a:ext uri="{FF2B5EF4-FFF2-40B4-BE49-F238E27FC236}">
                  <a16:creationId xmlns:a16="http://schemas.microsoft.com/office/drawing/2014/main" id="{47C10347-FAF4-4D69-B177-FB5BEDFF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cs typeface="+mn-cs"/>
              </a:endParaRPr>
            </a:p>
          </p:txBody>
        </p:sp>
        <p:sp>
          <p:nvSpPr>
            <p:cNvPr id="1031" name="Rectangle 5">
              <a:extLst>
                <a:ext uri="{FF2B5EF4-FFF2-40B4-BE49-F238E27FC236}">
                  <a16:creationId xmlns:a16="http://schemas.microsoft.com/office/drawing/2014/main" id="{2D77EAAB-B5D4-4D06-9622-07DDC43C8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cs typeface="+mn-cs"/>
              </a:endParaRPr>
            </a:p>
          </p:txBody>
        </p:sp>
        <p:pic>
          <p:nvPicPr>
            <p:cNvPr id="1032" name="Picture 6">
              <a:extLst>
                <a:ext uri="{FF2B5EF4-FFF2-40B4-BE49-F238E27FC236}">
                  <a16:creationId xmlns:a16="http://schemas.microsoft.com/office/drawing/2014/main" id="{041FAB87-DCF5-4E24-9833-0CF0F95A3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ransition/>
  <p:txStyles>
    <p:titleStyle>
      <a:lvl1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/>
          <a:ea typeface="+mj-ea"/>
          <a:cs typeface="Georgia"/>
          <a:sym typeface="Georgia-Bold"/>
        </a:defRPr>
      </a:lvl1pPr>
      <a:lvl2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 charset="0"/>
          <a:ea typeface="ヒラギノ明朝 ProN W6" charset="0"/>
          <a:cs typeface="Georgia" pitchFamily="18" charset="0"/>
          <a:sym typeface="Georgia-Bold"/>
        </a:defRPr>
      </a:lvl2pPr>
      <a:lvl3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 charset="0"/>
          <a:ea typeface="ヒラギノ明朝 ProN W6" charset="0"/>
          <a:cs typeface="Georgia" pitchFamily="18" charset="0"/>
          <a:sym typeface="Georgia-Bold"/>
        </a:defRPr>
      </a:lvl3pPr>
      <a:lvl4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 charset="0"/>
          <a:ea typeface="ヒラギノ明朝 ProN W6" charset="0"/>
          <a:cs typeface="Georgia" pitchFamily="18" charset="0"/>
          <a:sym typeface="Georgia-Bold"/>
        </a:defRPr>
      </a:lvl4pPr>
      <a:lvl5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 charset="0"/>
          <a:ea typeface="ヒラギノ明朝 ProN W6" charset="0"/>
          <a:cs typeface="Georgia" pitchFamily="18" charset="0"/>
          <a:sym typeface="Georgia-Bold"/>
        </a:defRPr>
      </a:lvl5pPr>
      <a:lvl6pPr marL="514350" algn="ctr" rtl="0" fontAlgn="base">
        <a:spcBef>
          <a:spcPct val="0"/>
        </a:spcBef>
        <a:spcAft>
          <a:spcPct val="0"/>
        </a:spcAft>
        <a:defRPr sz="70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70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70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70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9pPr>
    </p:titleStyle>
    <p:bodyStyle>
      <a:lvl1pPr marL="342900" indent="-34290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Arial"/>
          <a:ea typeface="+mn-ea"/>
          <a:cs typeface="Arial"/>
          <a:sym typeface="Arial-BoldMT"/>
        </a:defRPr>
      </a:lvl1pPr>
      <a:lvl2pPr marL="285750" indent="-28575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Arial"/>
          <a:ea typeface="+mn-ea"/>
          <a:cs typeface="Arial"/>
          <a:sym typeface="Arial-BoldMT"/>
        </a:defRPr>
      </a:lvl2pPr>
      <a:lvl3pPr marL="228600" indent="-22860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Arial"/>
          <a:ea typeface="+mn-ea"/>
          <a:cs typeface="Arial"/>
          <a:sym typeface="Arial-BoldMT"/>
        </a:defRPr>
      </a:lvl3pPr>
      <a:lvl4pPr marL="228600" indent="-22860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Arial"/>
          <a:ea typeface="+mn-ea"/>
          <a:cs typeface="Arial"/>
          <a:sym typeface="Arial-BoldMT"/>
        </a:defRPr>
      </a:lvl4pPr>
      <a:lvl5pPr marL="228600" indent="-22860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Arial"/>
          <a:ea typeface="+mn-ea"/>
          <a:cs typeface="Arial"/>
          <a:sym typeface="Arial-BoldMT"/>
        </a:defRPr>
      </a:lvl5pPr>
      <a:lvl6pPr marL="685800" indent="-228600" algn="ctr" rtl="0" fontAlgn="base">
        <a:lnSpc>
          <a:spcPct val="120000"/>
        </a:lnSpc>
        <a:spcBef>
          <a:spcPts val="700"/>
        </a:spcBef>
        <a:spcAft>
          <a:spcPct val="0"/>
        </a:spcAft>
        <a:defRPr sz="3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6pPr>
      <a:lvl7pPr marL="1143000" indent="-228600" algn="ctr" rtl="0" fontAlgn="base">
        <a:lnSpc>
          <a:spcPct val="120000"/>
        </a:lnSpc>
        <a:spcBef>
          <a:spcPts val="700"/>
        </a:spcBef>
        <a:spcAft>
          <a:spcPct val="0"/>
        </a:spcAft>
        <a:defRPr sz="3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7pPr>
      <a:lvl8pPr marL="1600200" indent="-228600" algn="ctr" rtl="0" fontAlgn="base">
        <a:lnSpc>
          <a:spcPct val="120000"/>
        </a:lnSpc>
        <a:spcBef>
          <a:spcPts val="700"/>
        </a:spcBef>
        <a:spcAft>
          <a:spcPct val="0"/>
        </a:spcAft>
        <a:defRPr sz="3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8pPr>
      <a:lvl9pPr marL="2057400" indent="-228600" algn="ctr" rtl="0" fontAlgn="base">
        <a:lnSpc>
          <a:spcPct val="120000"/>
        </a:lnSpc>
        <a:spcBef>
          <a:spcPts val="700"/>
        </a:spcBef>
        <a:spcAft>
          <a:spcPct val="0"/>
        </a:spcAft>
        <a:defRPr sz="3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DA0F64B4-60D0-42EF-ADF7-1121A863EF20}"/>
              </a:ext>
            </a:extLst>
          </p:cNvPr>
          <p:cNvSpPr>
            <a:spLocks/>
          </p:cNvSpPr>
          <p:nvPr/>
        </p:nvSpPr>
        <p:spPr bwMode="auto">
          <a:xfrm>
            <a:off x="-12700" y="0"/>
            <a:ext cx="13042900" cy="107950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700"/>
              </a:spcBef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1pPr>
            <a:lvl2pPr marL="742950" indent="-285750" algn="r">
              <a:lnSpc>
                <a:spcPct val="120000"/>
              </a:lnSpc>
              <a:spcBef>
                <a:spcPts val="700"/>
              </a:spcBef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2pPr>
            <a:lvl3pPr marL="1143000" indent="-228600" algn="r">
              <a:lnSpc>
                <a:spcPct val="120000"/>
              </a:lnSpc>
              <a:spcBef>
                <a:spcPts val="700"/>
              </a:spcBef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3pPr>
            <a:lvl4pPr marL="1600200" indent="-228600" algn="r">
              <a:lnSpc>
                <a:spcPct val="120000"/>
              </a:lnSpc>
              <a:spcBef>
                <a:spcPts val="700"/>
              </a:spcBef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4pPr>
            <a:lvl5pPr marL="2057400" indent="-228600" algn="r">
              <a:lnSpc>
                <a:spcPct val="120000"/>
              </a:lnSpc>
              <a:spcBef>
                <a:spcPts val="700"/>
              </a:spcBef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5pPr>
            <a:lvl6pPr marL="2514600" indent="-228600" algn="r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6pPr>
            <a:lvl7pPr marL="2971800" indent="-228600" algn="r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7pPr>
            <a:lvl8pPr marL="3429000" indent="-228600" algn="r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8pPr>
            <a:lvl9pPr marL="3886200" indent="-228600" algn="r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defRPr sz="3200" b="1">
                <a:solidFill>
                  <a:srgbClr val="4D4E53"/>
                </a:solidFill>
                <a:latin typeface="Arial" panose="020B0604020202020204" pitchFamily="34" charset="0"/>
                <a:ea typeface="ヒラギノ角ゴ ProN W6"/>
                <a:cs typeface="Arial" panose="020B0604020202020204" pitchFamily="34" charset="0"/>
                <a:sym typeface="Arial-BoldMT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2000" b="0">
              <a:solidFill>
                <a:srgbClr val="636363"/>
              </a:solidFill>
              <a:ea typeface="ヒラギノ角ゴ ProN W3"/>
              <a:cs typeface="ヒラギノ角ゴ ProN W6"/>
              <a:sym typeface="Arial" panose="020B0604020202020204" pitchFamily="34" charset="0"/>
            </a:endParaRPr>
          </a:p>
        </p:txBody>
      </p:sp>
      <p:grpSp>
        <p:nvGrpSpPr>
          <p:cNvPr id="4099" name="Group 5">
            <a:extLst>
              <a:ext uri="{FF2B5EF4-FFF2-40B4-BE49-F238E27FC236}">
                <a16:creationId xmlns:a16="http://schemas.microsoft.com/office/drawing/2014/main" id="{4FC8D02E-C51C-4692-AD1E-CA99CD2C9CC4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8877300"/>
            <a:ext cx="13030200" cy="881063"/>
            <a:chOff x="0" y="0"/>
            <a:chExt cx="8208" cy="554"/>
          </a:xfrm>
        </p:grpSpPr>
        <p:sp>
          <p:nvSpPr>
            <p:cNvPr id="4101" name="Rectangle 2">
              <a:extLst>
                <a:ext uri="{FF2B5EF4-FFF2-40B4-BE49-F238E27FC236}">
                  <a16:creationId xmlns:a16="http://schemas.microsoft.com/office/drawing/2014/main" id="{4FAFD3B3-1F67-4627-AC50-1E4360C6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1pPr>
              <a:lvl2pPr marL="742950" indent="-285750"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2pPr>
              <a:lvl3pPr marL="1143000" indent="-228600"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3pPr>
              <a:lvl4pPr marL="1600200" indent="-228600"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4pPr>
              <a:lvl5pPr marL="2057400" indent="-228600"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5pPr>
              <a:lvl6pPr marL="2514600" indent="-228600" algn="r" eaLnBrk="0" fontAlgn="base" hangingPunct="0">
                <a:lnSpc>
                  <a:spcPct val="120000"/>
                </a:lnSpc>
                <a:spcBef>
                  <a:spcPts val="700"/>
                </a:spcBef>
                <a:spcAft>
                  <a:spcPct val="0"/>
                </a:spcAft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6pPr>
              <a:lvl7pPr marL="2971800" indent="-228600" algn="r" eaLnBrk="0" fontAlgn="base" hangingPunct="0">
                <a:lnSpc>
                  <a:spcPct val="120000"/>
                </a:lnSpc>
                <a:spcBef>
                  <a:spcPts val="700"/>
                </a:spcBef>
                <a:spcAft>
                  <a:spcPct val="0"/>
                </a:spcAft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7pPr>
              <a:lvl8pPr marL="3429000" indent="-228600" algn="r" eaLnBrk="0" fontAlgn="base" hangingPunct="0">
                <a:lnSpc>
                  <a:spcPct val="120000"/>
                </a:lnSpc>
                <a:spcBef>
                  <a:spcPts val="700"/>
                </a:spcBef>
                <a:spcAft>
                  <a:spcPct val="0"/>
                </a:spcAft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8pPr>
              <a:lvl9pPr marL="3886200" indent="-228600" algn="r" eaLnBrk="0" fontAlgn="base" hangingPunct="0">
                <a:lnSpc>
                  <a:spcPct val="120000"/>
                </a:lnSpc>
                <a:spcBef>
                  <a:spcPts val="700"/>
                </a:spcBef>
                <a:spcAft>
                  <a:spcPct val="0"/>
                </a:spcAft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US" altLang="en-US" sz="2000" b="0">
                <a:solidFill>
                  <a:srgbClr val="636363"/>
                </a:solidFill>
                <a:ea typeface="ヒラギノ角ゴ ProN W3"/>
                <a:cs typeface="ヒラギノ角ゴ ProN W6"/>
                <a:sym typeface="Arial" panose="020B0604020202020204" pitchFamily="34" charset="0"/>
              </a:endParaRPr>
            </a:p>
          </p:txBody>
        </p:sp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4787E6B5-182A-4D34-8521-DF0EDD69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1pPr>
              <a:lvl2pPr marL="742950" indent="-285750"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2pPr>
              <a:lvl3pPr marL="1143000" indent="-228600"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3pPr>
              <a:lvl4pPr marL="1600200" indent="-228600"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4pPr>
              <a:lvl5pPr marL="2057400" indent="-228600" algn="r">
                <a:lnSpc>
                  <a:spcPct val="120000"/>
                </a:lnSpc>
                <a:spcBef>
                  <a:spcPts val="700"/>
                </a:spcBef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5pPr>
              <a:lvl6pPr marL="2514600" indent="-228600" algn="r" eaLnBrk="0" fontAlgn="base" hangingPunct="0">
                <a:lnSpc>
                  <a:spcPct val="120000"/>
                </a:lnSpc>
                <a:spcBef>
                  <a:spcPts val="700"/>
                </a:spcBef>
                <a:spcAft>
                  <a:spcPct val="0"/>
                </a:spcAft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6pPr>
              <a:lvl7pPr marL="2971800" indent="-228600" algn="r" eaLnBrk="0" fontAlgn="base" hangingPunct="0">
                <a:lnSpc>
                  <a:spcPct val="120000"/>
                </a:lnSpc>
                <a:spcBef>
                  <a:spcPts val="700"/>
                </a:spcBef>
                <a:spcAft>
                  <a:spcPct val="0"/>
                </a:spcAft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7pPr>
              <a:lvl8pPr marL="3429000" indent="-228600" algn="r" eaLnBrk="0" fontAlgn="base" hangingPunct="0">
                <a:lnSpc>
                  <a:spcPct val="120000"/>
                </a:lnSpc>
                <a:spcBef>
                  <a:spcPts val="700"/>
                </a:spcBef>
                <a:spcAft>
                  <a:spcPct val="0"/>
                </a:spcAft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8pPr>
              <a:lvl9pPr marL="3886200" indent="-228600" algn="r" eaLnBrk="0" fontAlgn="base" hangingPunct="0">
                <a:lnSpc>
                  <a:spcPct val="120000"/>
                </a:lnSpc>
                <a:spcBef>
                  <a:spcPts val="700"/>
                </a:spcBef>
                <a:spcAft>
                  <a:spcPct val="0"/>
                </a:spcAft>
                <a:defRPr sz="3200" b="1">
                  <a:solidFill>
                    <a:srgbClr val="4D4E53"/>
                  </a:solidFill>
                  <a:latin typeface="Arial" panose="020B0604020202020204" pitchFamily="34" charset="0"/>
                  <a:ea typeface="ヒラギノ角ゴ ProN W6"/>
                  <a:cs typeface="Arial" panose="020B0604020202020204" pitchFamily="34" charset="0"/>
                  <a:sym typeface="Arial-BoldMT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US" altLang="en-US" sz="2000" b="0">
                <a:solidFill>
                  <a:srgbClr val="636363"/>
                </a:solidFill>
                <a:ea typeface="ヒラギノ角ゴ ProN W3"/>
                <a:cs typeface="ヒラギノ角ゴ ProN W6"/>
                <a:sym typeface="Arial" panose="020B0604020202020204" pitchFamily="34" charset="0"/>
              </a:endParaRPr>
            </a:p>
          </p:txBody>
        </p:sp>
        <p:pic>
          <p:nvPicPr>
            <p:cNvPr id="4103" name="Picture 4">
              <a:extLst>
                <a:ext uri="{FF2B5EF4-FFF2-40B4-BE49-F238E27FC236}">
                  <a16:creationId xmlns:a16="http://schemas.microsoft.com/office/drawing/2014/main" id="{9FF9F26F-C783-474E-9967-F00539DBE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102" name="Rectangle 6">
            <a:extLst>
              <a:ext uri="{FF2B5EF4-FFF2-40B4-BE49-F238E27FC236}">
                <a16:creationId xmlns:a16="http://schemas.microsoft.com/office/drawing/2014/main" id="{606E6B2A-40AD-4F80-8228-139C2F2031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9925" y="484188"/>
            <a:ext cx="11736388" cy="3600450"/>
          </a:xfrm>
        </p:spPr>
        <p:txBody>
          <a:bodyPr rIns="115598"/>
          <a:lstStyle/>
          <a:p>
            <a:pPr marL="0" indent="57150" algn="ctr" eaLnBrk="1" hangingPunct="1">
              <a:defRPr/>
            </a:pPr>
            <a:r>
              <a:rPr lang="en-US" altLang="en-US" dirty="0">
                <a:latin typeface="+mn-lt"/>
                <a:sym typeface="Georgia-Bold" charset="0"/>
              </a:rPr>
              <a:t>SEAM – Q&amp;A and Intelligence Briefing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9EEAD4-F468-4AE8-A878-CA1046472253}"/>
              </a:ext>
            </a:extLst>
          </p:cNvPr>
          <p:cNvGraphicFramePr>
            <a:graphicFrameLocks noGrp="1"/>
          </p:cNvGraphicFramePr>
          <p:nvPr/>
        </p:nvGraphicFramePr>
        <p:xfrm>
          <a:off x="460375" y="677863"/>
          <a:ext cx="8045449" cy="996950"/>
        </p:xfrm>
        <a:graphic>
          <a:graphicData uri="http://schemas.openxmlformats.org/drawingml/2006/table">
            <a:tbl>
              <a:tblPr firstRow="1" firstCol="1" bandRow="1"/>
              <a:tblGrid>
                <a:gridCol w="150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3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8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Number of Agencies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1+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2+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3+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4+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5+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Number of SEAMs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54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38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32" marR="97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550668-E4BD-46FE-A8BE-1E7C5DAFD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21564"/>
              </p:ext>
            </p:extLst>
          </p:nvPr>
        </p:nvGraphicFramePr>
        <p:xfrm>
          <a:off x="2469952" y="2202657"/>
          <a:ext cx="7577138" cy="2867024"/>
        </p:xfrm>
        <a:graphic>
          <a:graphicData uri="http://schemas.openxmlformats.org/drawingml/2006/table">
            <a:tbl>
              <a:tblPr firstRow="1" firstCol="1" bandRow="1"/>
              <a:tblGrid>
                <a:gridCol w="182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Agency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Sep-17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Oct-17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Nov-17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Dec-17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Jan-18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Education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29%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56%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38%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78%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Health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14%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19%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13%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Police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43%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48%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56%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75%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SEAM Total in month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19" marR="975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733234-AC95-4073-AAD3-17068601A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18749"/>
              </p:ext>
            </p:extLst>
          </p:nvPr>
        </p:nvGraphicFramePr>
        <p:xfrm>
          <a:off x="4748211" y="5597525"/>
          <a:ext cx="7515226" cy="3214689"/>
        </p:xfrm>
        <a:graphic>
          <a:graphicData uri="http://schemas.openxmlformats.org/drawingml/2006/table">
            <a:tbl>
              <a:tblPr firstRow="1" firstCol="1" bandRow="1"/>
              <a:tblGrid>
                <a:gridCol w="205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Number of partners attending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Score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Total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4+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Total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553" marR="975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A47094-0568-4918-A3F8-574329A40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68356"/>
              </p:ext>
            </p:extLst>
          </p:nvPr>
        </p:nvGraphicFramePr>
        <p:xfrm>
          <a:off x="525736" y="340296"/>
          <a:ext cx="11777663" cy="8396290"/>
        </p:xfrm>
        <a:graphic>
          <a:graphicData uri="http://schemas.openxmlformats.org/drawingml/2006/table">
            <a:tbl>
              <a:tblPr firstRow="1" firstCol="1" bandRow="1"/>
              <a:tblGrid>
                <a:gridCol w="212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S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exual health &amp; behaviour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Concerns of sexually transmitted infections, pregnancy and termination; inappropriate sexualised behaviour 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A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bsent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From school or running away – episodes of truancy or periods of being missing from home or care 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F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amilial abuse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Problems at home – familial sexual abuse, physical abuse, emotional abuse, neglect, risk of forced marriage or honour-based violence; domestic violence; substance misuse; parental mental health concerns; parental criminality; experience of homelessness; looked </a:t>
                      </a: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fater</a:t>
                      </a:r>
                      <a:r>
                        <a:rPr lang="en-GB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 child   </a:t>
                      </a:r>
                      <a:endParaRPr lang="en-GB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E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motional and physical condition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Thoughts of or attempted, suicide or self-harming; low self-esteem or self-confidence; problems relating to sexual orientation; learning difficulties; poor mental health; unexplained injuries or changes in physical appearance identify </a:t>
                      </a:r>
                      <a:endParaRPr lang="en-GB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3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G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angs,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Older age groups and involvement in crime – involvement in crime; direct involvement with gang members or living in a gang-afflicted community; involvement with older individuals or lacking friends from the same age group; contact with other individuals who are sexually exploited 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U</a:t>
                      </a: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se of technology, sexual bullying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Evidence of ‘sexting’, sexualised communication on-line or problematic use of the internet and social networking sites</a:t>
                      </a:r>
                      <a:endParaRPr lang="en-GB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93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A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lcohol &amp; drug misuse 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Concerns regarding alcohol and or substance use 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R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eceipt of unexplained gifts or money  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Unexplained finances, including phone credit, clothes and money 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1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D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istrust of authority figures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Resistance to communicating with parents, carers, teachers, social services, health, police and others</a:t>
                      </a:r>
                      <a:endParaRPr lang="en-GB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Calibri"/>
                        </a:rPr>
                        <a:t> </a:t>
                      </a:r>
                      <a:endParaRPr lang="en-GB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7539" marR="97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96B425A-6C0E-4445-91AC-3B9021CE5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82650"/>
            <a:ext cx="12203113" cy="724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354044-41C1-447A-9B16-F3312D5ACAC3}"/>
              </a:ext>
            </a:extLst>
          </p:cNvPr>
          <p:cNvSpPr/>
          <p:nvPr/>
        </p:nvSpPr>
        <p:spPr>
          <a:xfrm>
            <a:off x="6891338" y="1497013"/>
            <a:ext cx="3225800" cy="3276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44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6F0EE9-2E7B-4444-8399-36EFEA597EDC}"/>
              </a:ext>
            </a:extLst>
          </p:cNvPr>
          <p:cNvSpPr/>
          <p:nvPr/>
        </p:nvSpPr>
        <p:spPr>
          <a:xfrm>
            <a:off x="1965325" y="268288"/>
            <a:ext cx="9217025" cy="8705850"/>
          </a:xfrm>
          <a:prstGeom prst="ellipse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4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9EF63-4EE8-442B-9CD5-6C0EADE6FA1B}"/>
              </a:ext>
            </a:extLst>
          </p:cNvPr>
          <p:cNvSpPr txBox="1"/>
          <p:nvPr/>
        </p:nvSpPr>
        <p:spPr>
          <a:xfrm>
            <a:off x="26988" y="4773613"/>
            <a:ext cx="4398962" cy="968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44" b="1" dirty="0">
                <a:ea typeface="ヒラギノ角ゴ ProN W3" pitchFamily="123" charset="-128"/>
                <a:cs typeface="+mn-cs"/>
              </a:rPr>
              <a:t>Vulnerable Adolescents </a:t>
            </a:r>
          </a:p>
          <a:p>
            <a:pPr algn="ctr">
              <a:defRPr/>
            </a:pPr>
            <a:r>
              <a:rPr lang="en-GB" sz="2844" b="1" dirty="0">
                <a:ea typeface="ヒラギノ角ゴ ProN W3" pitchFamily="123" charset="-128"/>
                <a:cs typeface="+mn-cs"/>
              </a:rPr>
              <a:t>At Risk </a:t>
            </a:r>
          </a:p>
        </p:txBody>
      </p:sp>
      <p:sp>
        <p:nvSpPr>
          <p:cNvPr id="8198" name="Oval 1">
            <a:extLst>
              <a:ext uri="{FF2B5EF4-FFF2-40B4-BE49-F238E27FC236}">
                <a16:creationId xmlns:a16="http://schemas.microsoft.com/office/drawing/2014/main" id="{26B9B057-91EE-46B9-A0E4-AF5527FA6063}"/>
              </a:ext>
            </a:extLst>
          </p:cNvPr>
          <p:cNvSpPr>
            <a:spLocks noChangeArrowheads="1"/>
          </p:cNvSpPr>
          <p:nvPr/>
        </p:nvSpPr>
        <p:spPr bwMode="auto">
          <a:xfrm rot="-1231936">
            <a:off x="2155825" y="1635125"/>
            <a:ext cx="5605463" cy="6959600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CE06-F334-45BC-A333-4D541AA8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04" y="520189"/>
            <a:ext cx="11216640" cy="763760"/>
          </a:xfrm>
        </p:spPr>
        <p:txBody>
          <a:bodyPr/>
          <a:lstStyle/>
          <a:p>
            <a:r>
              <a:rPr lang="en-GB" dirty="0"/>
              <a:t>Age and Ethnicity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C3D73-5F3A-400C-B536-B31B1736FA63}"/>
              </a:ext>
            </a:extLst>
          </p:cNvPr>
          <p:cNvSpPr txBox="1"/>
          <p:nvPr/>
        </p:nvSpPr>
        <p:spPr>
          <a:xfrm>
            <a:off x="678511" y="1480927"/>
            <a:ext cx="11661914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/>
              <a:t>The first SEAM was completed on 19</a:t>
            </a:r>
            <a:r>
              <a:rPr lang="en-GB" sz="2133" baseline="30000" dirty="0"/>
              <a:t>th</a:t>
            </a:r>
            <a:r>
              <a:rPr lang="en-GB" sz="2133" dirty="0"/>
              <a:t> September 2017 – there have been 96 completed up to 22nd March 2018.  These refer to 81 individual young people.  9 have had 2 SEAMs and 4 have had 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85BCE-D542-4C98-BCF2-3483A31EB81F}"/>
              </a:ext>
            </a:extLst>
          </p:cNvPr>
          <p:cNvSpPr txBox="1"/>
          <p:nvPr/>
        </p:nvSpPr>
        <p:spPr>
          <a:xfrm>
            <a:off x="678511" y="7819628"/>
            <a:ext cx="569666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/>
              <a:t>The most common age is 16 with 32% being this 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E21C7-5C89-4373-82D3-E6727E276097}"/>
              </a:ext>
            </a:extLst>
          </p:cNvPr>
          <p:cNvSpPr txBox="1"/>
          <p:nvPr/>
        </p:nvSpPr>
        <p:spPr>
          <a:xfrm>
            <a:off x="6622213" y="7819628"/>
            <a:ext cx="569666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/>
              <a:t>30 of the young people (31%) are White British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6FF0065-3843-4A23-867E-67F800EEF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468292"/>
              </p:ext>
            </p:extLst>
          </p:nvPr>
        </p:nvGraphicFramePr>
        <p:xfrm>
          <a:off x="387873" y="2557953"/>
          <a:ext cx="5987306" cy="506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2F2B6CA-F11D-4649-BEDD-3B31A7961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373688"/>
              </p:ext>
            </p:extLst>
          </p:nvPr>
        </p:nvGraphicFramePr>
        <p:xfrm>
          <a:off x="6652986" y="2557953"/>
          <a:ext cx="6113127" cy="506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1388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F812-18FE-40AD-B68B-358ECEA1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84" y="196280"/>
            <a:ext cx="11155367" cy="1432396"/>
          </a:xfrm>
        </p:spPr>
        <p:txBody>
          <a:bodyPr/>
          <a:lstStyle/>
          <a:p>
            <a:r>
              <a:rPr lang="en-GB" dirty="0"/>
              <a:t>Responsible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3407A-731C-4FFA-9AAF-AB841EDC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89" y="2356521"/>
            <a:ext cx="3509356" cy="4444936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07C903-B3DA-47AD-A870-C72AD0D72D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789685"/>
              </p:ext>
            </p:extLst>
          </p:nvPr>
        </p:nvGraphicFramePr>
        <p:xfrm>
          <a:off x="771255" y="1492424"/>
          <a:ext cx="7496796" cy="646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38176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75AC4-0C70-4ECD-AB70-8973997E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72"/>
            <a:ext cx="13004800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704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A97237-74F3-499C-BC1B-A4D07CF32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72"/>
            <a:ext cx="13004800" cy="87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87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9E4E-4141-4042-B82A-D2F0E4D5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84" y="484312"/>
            <a:ext cx="11216640" cy="839233"/>
          </a:xfrm>
        </p:spPr>
        <p:txBody>
          <a:bodyPr>
            <a:normAutofit/>
          </a:bodyPr>
          <a:lstStyle/>
          <a:p>
            <a:r>
              <a:rPr lang="en-GB" dirty="0"/>
              <a:t>Scores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421E1-9DD0-4FF1-A6C0-7F10D18888F5}"/>
              </a:ext>
            </a:extLst>
          </p:cNvPr>
          <p:cNvSpPr txBox="1"/>
          <p:nvPr/>
        </p:nvSpPr>
        <p:spPr>
          <a:xfrm>
            <a:off x="8792377" y="1443998"/>
            <a:ext cx="421242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The high scores for familial concerns show that many of the young people have suffered abuse and often experience low warmth, attachment or trust with their parent / carer.  Often the parent / carer does not implement age appropriate boundaries.</a:t>
            </a:r>
          </a:p>
          <a:p>
            <a:endParaRPr lang="en-GB" sz="1600" dirty="0"/>
          </a:p>
          <a:p>
            <a:r>
              <a:rPr lang="en-GB" sz="1600" dirty="0"/>
              <a:t>With the high scores for recognition of abusive and exploitative behaviour, it seems the young people assessed do not identify and recognise abuse and exploitation effectively.</a:t>
            </a:r>
          </a:p>
          <a:p>
            <a:endParaRPr lang="en-GB" sz="1600" dirty="0"/>
          </a:p>
          <a:p>
            <a:r>
              <a:rPr lang="en-GB" sz="1600" dirty="0"/>
              <a:t>Gangs and association with criminals / adults who pose a risk scores highly suggesting young people are being groomed and coerced into inappropriate behaviour. </a:t>
            </a:r>
          </a:p>
          <a:p>
            <a:endParaRPr lang="en-GB" sz="1600" dirty="0"/>
          </a:p>
          <a:p>
            <a:r>
              <a:rPr lang="en-GB" sz="1600" dirty="0"/>
              <a:t>Positively, the young people assessed generally scored low for sexual health.  It appears there is awareness of where to get support and advice from.  </a:t>
            </a:r>
          </a:p>
          <a:p>
            <a:endParaRPr lang="en-GB" sz="1600" dirty="0"/>
          </a:p>
          <a:p>
            <a:r>
              <a:rPr lang="en-GB" sz="1600" dirty="0"/>
              <a:t>Also, most of the young people use technology and social media responsibly and are aware of the risks and dangers on-line.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E739F0-7D5F-45C7-9A33-179A0E1C1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23466"/>
              </p:ext>
            </p:extLst>
          </p:nvPr>
        </p:nvGraphicFramePr>
        <p:xfrm>
          <a:off x="141357" y="1708448"/>
          <a:ext cx="8536028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105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DB12D-1309-4048-8785-B1CB11F182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484312"/>
            <a:ext cx="11953328" cy="7971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arnet Introdution">
  <a:themeElements>
    <a:clrScheme name="">
      <a:dk1>
        <a:srgbClr val="636363"/>
      </a:dk1>
      <a:lt1>
        <a:srgbClr val="FFFFFF"/>
      </a:lt1>
      <a:dk2>
        <a:srgbClr val="000000"/>
      </a:dk2>
      <a:lt2>
        <a:srgbClr val="808080"/>
      </a:lt2>
      <a:accent1>
        <a:srgbClr val="8EAE20"/>
      </a:accent1>
      <a:accent2>
        <a:srgbClr val="333399"/>
      </a:accent2>
      <a:accent3>
        <a:srgbClr val="FFFFFF"/>
      </a:accent3>
      <a:accent4>
        <a:srgbClr val="535353"/>
      </a:accent4>
      <a:accent5>
        <a:srgbClr val="C6D3AB"/>
      </a:accent5>
      <a:accent6>
        <a:srgbClr val="2D2D8A"/>
      </a:accent6>
      <a:hlink>
        <a:srgbClr val="009999"/>
      </a:hlink>
      <a:folHlink>
        <a:srgbClr val="99CC00"/>
      </a:folHlink>
    </a:clrScheme>
    <a:fontScheme name="Barnet Introdution">
      <a:majorFont>
        <a:latin typeface="Georgia-Bold"/>
        <a:ea typeface="ヒラギノ明朝 ProN W6"/>
        <a:cs typeface="ヒラギノ明朝 ProN W6"/>
      </a:majorFont>
      <a:minorFont>
        <a:latin typeface="Arial-BoldMT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EAE20"/>
        </a:solidFill>
        <a:ln w="12700" cap="flat" cmpd="sng" algn="ctr">
          <a:solidFill>
            <a:srgbClr val="63636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636363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EAE20"/>
        </a:solidFill>
        <a:ln w="12700" cap="flat" cmpd="sng" algn="ctr">
          <a:solidFill>
            <a:srgbClr val="63636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636363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arnet Introdu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Pages>0</Pages>
  <Words>611</Words>
  <Characters>0</Characters>
  <Application>Microsoft Office PowerPoint</Application>
  <PresentationFormat>Custom</PresentationFormat>
  <Lines>0</Lines>
  <Paragraphs>138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Arial-BoldMT</vt:lpstr>
      <vt:lpstr>Calibri</vt:lpstr>
      <vt:lpstr>Georgia</vt:lpstr>
      <vt:lpstr>Georgia-Bold</vt:lpstr>
      <vt:lpstr>Times New Roman</vt:lpstr>
      <vt:lpstr>ヒラギノ明朝 ProN W6</vt:lpstr>
      <vt:lpstr>ヒラギノ角ゴ ProN W3</vt:lpstr>
      <vt:lpstr>ヒラギノ角ゴ ProN W6</vt:lpstr>
      <vt:lpstr>Barnet Introdution</vt:lpstr>
      <vt:lpstr>SEAM – Q&amp;A and Intelligence Briefing </vt:lpstr>
      <vt:lpstr>PowerPoint Presentation</vt:lpstr>
      <vt:lpstr>PowerPoint Presentation</vt:lpstr>
      <vt:lpstr>Age and Ethnicity</vt:lpstr>
      <vt:lpstr>Responsible Team</vt:lpstr>
      <vt:lpstr>PowerPoint Presentation</vt:lpstr>
      <vt:lpstr>PowerPoint Presentation</vt:lpstr>
      <vt:lpstr>Scores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Markey</dc:creator>
  <cp:lastModifiedBy>Kelly, Christopher</cp:lastModifiedBy>
  <cp:revision>107</cp:revision>
  <dcterms:modified xsi:type="dcterms:W3CDTF">2018-04-16T15:08:09Z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-935884118</vt:i4>
  </property>
  <property fmtid="{D5CDD505-2E9C-101B-9397-08002B2CF9AE}" pid="3" name="_NewReviewCycle">
    <vt:lpwstr/>
  </property>
  <property fmtid="{D5CDD505-2E9C-101B-9397-08002B2CF9AE}" pid="4" name="_EmailSubject">
    <vt:lpwstr>urgent</vt:lpwstr>
  </property>
  <property fmtid="{D5CDD505-2E9C-101B-9397-08002B2CF9AE}" pid="5" name="_AuthorEmail">
    <vt:lpwstr>Christopher.Kelly@Barnet.gov.uk</vt:lpwstr>
  </property>
  <property fmtid="{D5CDD505-2E9C-101B-9397-08002B2CF9AE}" pid="6" name="_AuthorEmailDisplayName">
    <vt:lpwstr>Kelly, Christopher</vt:lpwstr>
  </property>
</Properties>
</file>